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3"/>
  </p:notesMasterIdLst>
  <p:sldIdLst>
    <p:sldId id="257" r:id="rId2"/>
    <p:sldId id="256" r:id="rId3"/>
    <p:sldId id="258" r:id="rId4"/>
    <p:sldId id="261" r:id="rId5"/>
    <p:sldId id="259" r:id="rId6"/>
    <p:sldId id="260" r:id="rId7"/>
    <p:sldId id="263" r:id="rId8"/>
    <p:sldId id="264" r:id="rId9"/>
    <p:sldId id="266" r:id="rId10"/>
    <p:sldId id="265" r:id="rId11"/>
    <p:sldId id="268" r:id="rId12"/>
    <p:sldId id="267" r:id="rId13"/>
    <p:sldId id="277" r:id="rId14"/>
    <p:sldId id="270" r:id="rId15"/>
    <p:sldId id="269" r:id="rId16"/>
    <p:sldId id="271" r:id="rId17"/>
    <p:sldId id="272" r:id="rId18"/>
    <p:sldId id="278" r:id="rId19"/>
    <p:sldId id="274" r:id="rId20"/>
    <p:sldId id="273" r:id="rId21"/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3F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308" autoAdjust="0"/>
  </p:normalViewPr>
  <p:slideViewPr>
    <p:cSldViewPr>
      <p:cViewPr varScale="1">
        <p:scale>
          <a:sx n="68" d="100"/>
          <a:sy n="68" d="100"/>
        </p:scale>
        <p:origin x="-14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EF7792-B7C5-4359-A163-A84F4CC3C13E}" type="datetimeFigureOut">
              <a:rPr lang="en-US" smtClean="0"/>
              <a:t>10/18/2016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1902B6-F656-4600-AA3C-BFB09C4C2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83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1902B6-F656-4600-AA3C-BFB09C4C22A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9546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প্রথম ছবিতে কি</a:t>
            </a:r>
            <a:r>
              <a:rPr lang="bn-BD" baseline="0" dirty="0" smtClean="0"/>
              <a:t> করা হচ্ছে? সার প্রয়োগ</a:t>
            </a:r>
            <a:r>
              <a:rPr lang="bn-BD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সুষম মাত্রায় সার ব্যবহার না করলে কী হয় ?</a:t>
            </a:r>
            <a:endParaRPr lang="en-US" sz="12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1902B6-F656-4600-AA3C-BFB09C4C22A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8883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ছবির</a:t>
            </a:r>
            <a:r>
              <a:rPr lang="bn-BD" baseline="0" dirty="0" smtClean="0"/>
              <a:t> পরিবেশ কেমন ?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1902B6-F656-4600-AA3C-BFB09C4C22A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0522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এগুলো</a:t>
            </a:r>
            <a:r>
              <a:rPr lang="bn-BD" baseline="0" dirty="0" smtClean="0"/>
              <a:t> কি সার, এগুলো জমিতে প্রয়োগ করলে কি হয় ?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1902B6-F656-4600-AA3C-BFB09C4C22A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3678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আমরা</a:t>
            </a:r>
            <a:r>
              <a:rPr lang="bn-BD" baseline="0" dirty="0" smtClean="0"/>
              <a:t> এতক্ষণ সারের ব্যবহার সম্পর্কে জানলাম। এসো এবার সার ব্যবহারের আগে করণীয় সম্পর্কে জেনে নেই । ছবি দেখিয়ে প্রশ্ন করা হবে- মাটি কেন পরীক্ষা করা দরকার 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1902B6-F656-4600-AA3C-BFB09C4C22A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197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1902B6-F656-4600-AA3C-BFB09C4C22A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5711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1902B6-F656-4600-AA3C-BFB09C4C22A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8671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bn-BD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শিক্ষার্থীদের পরিমিত সার ব্যবহারের সুফল ও কুফল সম্পর্কে দলীয় ভাবে প্রতিবেদন লিখতে বলবেন। শিক্ষক প্রতিবেদ</a:t>
            </a:r>
            <a:r>
              <a:rPr lang="en-US" baseline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bn-BD" baseline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গুলো সংগ্রহ ও মূল্যায়ন করবেন।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1902B6-F656-4600-AA3C-BFB09C4C22A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497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শিক্ষক মুখে বলবেন শিক্ষার্থীরা</a:t>
            </a:r>
            <a:r>
              <a:rPr lang="bn-BD" sz="1200" baseline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আজকের ক্লাশে তোমাদের– বলে স্লাইড শো করবেন।</a:t>
            </a:r>
            <a:endParaRPr lang="en-US" sz="12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1902B6-F656-4600-AA3C-BFB09C4C22A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8079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dirty="0" smtClean="0"/>
              <a:t>ছবিগুলো</a:t>
            </a:r>
            <a:r>
              <a:rPr lang="bn-IN" baseline="0" dirty="0" smtClean="0"/>
              <a:t> লক্ষ্য কর ? ফলন কি এক রকম </a:t>
            </a:r>
            <a:r>
              <a:rPr lang="bn-BD" baseline="0" dirty="0" smtClean="0"/>
              <a:t>হবে</a:t>
            </a:r>
            <a:r>
              <a:rPr lang="bn-IN" baseline="0" dirty="0" smtClean="0"/>
              <a:t> ? কেন নয় ?</a:t>
            </a:r>
            <a:r>
              <a:rPr lang="bn-BD" baseline="0" dirty="0" smtClean="0"/>
              <a:t> প্রথম ছবির ধান গাছের রং ভিন্ন রকম কেন ? পরের ছবির পাতাগুলোর রং </a:t>
            </a:r>
            <a:r>
              <a:rPr lang="bn-BD" baseline="0" smtClean="0"/>
              <a:t>একরকম নয় কেন ?</a:t>
            </a:r>
            <a:r>
              <a:rPr lang="bn-IN" baseline="0" smtClean="0"/>
              <a:t> </a:t>
            </a:r>
            <a:r>
              <a:rPr lang="bn-IN" baseline="0" dirty="0" smtClean="0"/>
              <a:t>উত্তর আসবে জমিতে সার প্রয়োগের ভিন্নতার কারনে তখনই পাঠ ঘোষণা করা হবে।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1902B6-F656-4600-AA3C-BFB09C4C22A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6256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শিক্ষক</a:t>
            </a:r>
            <a:r>
              <a:rPr lang="bn-BD" baseline="0" dirty="0" smtClean="0"/>
              <a:t> মুখে বলবেন –আমাদের আজকের পাঠ- এরপর স্লাইড শো করবেন।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1902B6-F656-4600-AA3C-BFB09C4C22A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8797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শিক্ষার্থীকে</a:t>
            </a:r>
            <a:r>
              <a:rPr lang="bn-BD" baseline="0" dirty="0" smtClean="0"/>
              <a:t> প্রশ্ন করতে হবে– মানুষের খাদ্য দেখানোর পর- এবার ছবিতে কি দেখ</a:t>
            </a:r>
            <a:r>
              <a:rPr lang="en-US" baseline="0" dirty="0" err="1" smtClean="0"/>
              <a:t>ছো</a:t>
            </a:r>
            <a:r>
              <a:rPr lang="bn-BD" baseline="0" dirty="0" smtClean="0"/>
              <a:t> ? ফসল। এবার বলতো ফসলের খাদ্য কি ? উত্তর আসবে – সার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1902B6-F656-4600-AA3C-BFB09C4C22A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9784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dirty="0" smtClean="0"/>
              <a:t>চলো শিক্ষার্থীরা</a:t>
            </a:r>
            <a:r>
              <a:rPr lang="bn-IN" baseline="0" dirty="0" smtClean="0"/>
              <a:t> এবার একটি ভিডিও দেখি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1902B6-F656-4600-AA3C-BFB09C4C22A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1311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ছবিতে কি করা</a:t>
            </a:r>
            <a:r>
              <a:rPr lang="bn-BD" baseline="0" dirty="0" smtClean="0"/>
              <a:t> হচ্ছে ? ফলন ভাল হয় নাই কেন ?</a:t>
            </a:r>
            <a:r>
              <a:rPr lang="en-US" baseline="0" dirty="0" smtClean="0"/>
              <a:t> </a:t>
            </a:r>
            <a:r>
              <a:rPr lang="bn-BD" baseline="0" dirty="0" smtClean="0"/>
              <a:t>তাহলে আমাদের কি করা উচিত ? উত্তর আসবে পরিমিত মাত্রায় সার প্রয়োগের করা দরকার।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1902B6-F656-4600-AA3C-BFB09C4C22A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0691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সুষম সার ব্যবহার করলে আমাদের কি করা উচিত?</a:t>
            </a:r>
            <a:endParaRPr lang="en-US" sz="1200" dirty="0" smtClean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1902B6-F656-4600-AA3C-BFB09C4C22A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7007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ছবি গুলোতে কি করা হচ্ছে ? </a:t>
            </a:r>
            <a:r>
              <a:rPr lang="bn-BD" dirty="0" smtClean="0"/>
              <a:t>মাটি পরীক্ষা না করে সার ব্যবহার করলে কি হবে 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1902B6-F656-4600-AA3C-BFB09C4C22A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3316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3845" y="6195378"/>
            <a:ext cx="2057400" cy="365125"/>
          </a:xfrm>
          <a:prstGeom prst="rect">
            <a:avLst/>
          </a:prstGeom>
        </p:spPr>
        <p:txBody>
          <a:bodyPr/>
          <a:lstStyle/>
          <a:p>
            <a:fld id="{76EAED52-C9A4-47E5-A296-A9CB99517073}" type="datetimeFigureOut">
              <a:rPr lang="en-US" smtClean="0"/>
              <a:t>10/18/2016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63145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00C16AB-4383-4596-B5D4-B7FDC421B5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827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2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33845" y="1828801"/>
            <a:ext cx="7886700" cy="435133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3845" y="6195378"/>
            <a:ext cx="2057400" cy="365125"/>
          </a:xfrm>
          <a:prstGeom prst="rect">
            <a:avLst/>
          </a:prstGeom>
        </p:spPr>
        <p:txBody>
          <a:bodyPr/>
          <a:lstStyle/>
          <a:p>
            <a:fld id="{76EAED52-C9A4-47E5-A296-A9CB99517073}" type="datetimeFigureOut">
              <a:rPr lang="en-US" smtClean="0"/>
              <a:t>10/18/2016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63145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00C16AB-4383-4596-B5D4-B7FDC421B5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917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0362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0363"/>
            <a:ext cx="5800725" cy="581183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3845" y="6195378"/>
            <a:ext cx="2057400" cy="365125"/>
          </a:xfrm>
          <a:prstGeom prst="rect">
            <a:avLst/>
          </a:prstGeom>
        </p:spPr>
        <p:txBody>
          <a:bodyPr/>
          <a:lstStyle/>
          <a:p>
            <a:fld id="{76EAED52-C9A4-47E5-A296-A9CB99517073}" type="datetimeFigureOut">
              <a:rPr lang="en-US" smtClean="0"/>
              <a:t>10/18/2016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63145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00C16AB-4383-4596-B5D4-B7FDC421B5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1861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DAB18-70FA-4811-A28B-CB7FDE952F60}" type="datetimeFigureOut">
              <a:rPr lang="en-US" smtClean="0"/>
              <a:t>10/18/2016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EC729-371B-41DF-9A91-1ABA1DEC7A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7446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DAB18-70FA-4811-A28B-CB7FDE952F60}" type="datetimeFigureOut">
              <a:rPr lang="en-US" smtClean="0"/>
              <a:t>10/18/2016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EC729-371B-41DF-9A91-1ABA1DEC7A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06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2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3845" y="1828801"/>
            <a:ext cx="7886700" cy="43513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3845" y="6195378"/>
            <a:ext cx="2057400" cy="365125"/>
          </a:xfrm>
          <a:prstGeom prst="rect">
            <a:avLst/>
          </a:prstGeom>
        </p:spPr>
        <p:txBody>
          <a:bodyPr/>
          <a:lstStyle/>
          <a:p>
            <a:fld id="{76EAED52-C9A4-47E5-A296-A9CB99517073}" type="datetimeFigureOut">
              <a:rPr lang="en-US" smtClean="0"/>
              <a:t>10/18/2016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63145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00C16AB-4383-4596-B5D4-B7FDC421B5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516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34"/>
            <a:ext cx="7886700" cy="150018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3845" y="6195378"/>
            <a:ext cx="2057400" cy="365125"/>
          </a:xfrm>
          <a:prstGeom prst="rect">
            <a:avLst/>
          </a:prstGeom>
        </p:spPr>
        <p:txBody>
          <a:bodyPr/>
          <a:lstStyle/>
          <a:p>
            <a:fld id="{76EAED52-C9A4-47E5-A296-A9CB99517073}" type="datetimeFigureOut">
              <a:rPr lang="en-US" smtClean="0"/>
              <a:t>10/18/2016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63145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00C16AB-4383-4596-B5D4-B7FDC421B5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768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2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1"/>
            <a:ext cx="3886200" cy="43513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1"/>
            <a:ext cx="3886200" cy="43513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3845" y="6195378"/>
            <a:ext cx="2057400" cy="365125"/>
          </a:xfrm>
          <a:prstGeom prst="rect">
            <a:avLst/>
          </a:prstGeom>
        </p:spPr>
        <p:txBody>
          <a:bodyPr/>
          <a:lstStyle/>
          <a:p>
            <a:fld id="{76EAED52-C9A4-47E5-A296-A9CB99517073}" type="datetimeFigureOut">
              <a:rPr lang="en-US" smtClean="0"/>
              <a:t>10/18/2016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63145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00C16AB-4383-4596-B5D4-B7FDC421B5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844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1"/>
            <a:ext cx="3867150" cy="825699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51"/>
            <a:ext cx="3867150" cy="3680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851"/>
            <a:ext cx="3886201" cy="82569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7551"/>
            <a:ext cx="3886201" cy="3680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33845" y="6195378"/>
            <a:ext cx="2057400" cy="365125"/>
          </a:xfrm>
          <a:prstGeom prst="rect">
            <a:avLst/>
          </a:prstGeom>
        </p:spPr>
        <p:txBody>
          <a:bodyPr/>
          <a:lstStyle/>
          <a:p>
            <a:fld id="{76EAED52-C9A4-47E5-A296-A9CB99517073}" type="datetimeFigureOut">
              <a:rPr lang="en-US" smtClean="0"/>
              <a:t>10/18/2016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63145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00C16AB-4383-4596-B5D4-B7FDC421B5E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2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319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33845" y="6195378"/>
            <a:ext cx="2057400" cy="365125"/>
          </a:xfrm>
          <a:prstGeom prst="rect">
            <a:avLst/>
          </a:prstGeom>
        </p:spPr>
        <p:txBody>
          <a:bodyPr/>
          <a:lstStyle/>
          <a:p>
            <a:fld id="{76EAED52-C9A4-47E5-A296-A9CB99517073}" type="datetimeFigureOut">
              <a:rPr lang="en-US" smtClean="0"/>
              <a:t>10/18/2016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63145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00C16AB-4383-4596-B5D4-B7FDC421B5E6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2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077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33845" y="6195378"/>
            <a:ext cx="2057400" cy="365125"/>
          </a:xfrm>
          <a:prstGeom prst="rect">
            <a:avLst/>
          </a:prstGeom>
        </p:spPr>
        <p:txBody>
          <a:bodyPr/>
          <a:lstStyle/>
          <a:p>
            <a:fld id="{76EAED52-C9A4-47E5-A296-A9CB99517073}" type="datetimeFigureOut">
              <a:rPr lang="en-US" smtClean="0"/>
              <a:t>10/18/2016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63145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00C16AB-4383-4596-B5D4-B7FDC421B5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748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948940" cy="160019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3845" y="6195378"/>
            <a:ext cx="2057400" cy="365125"/>
          </a:xfrm>
          <a:prstGeom prst="rect">
            <a:avLst/>
          </a:prstGeom>
        </p:spPr>
        <p:txBody>
          <a:bodyPr/>
          <a:lstStyle/>
          <a:p>
            <a:fld id="{76EAED52-C9A4-47E5-A296-A9CB99517073}" type="datetimeFigureOut">
              <a:rPr lang="en-US" smtClean="0"/>
              <a:t>10/18/2016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63145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00C16AB-4383-4596-B5D4-B7FDC421B5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729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3845" y="6195378"/>
            <a:ext cx="2057400" cy="365125"/>
          </a:xfrm>
          <a:prstGeom prst="rect">
            <a:avLst/>
          </a:prstGeom>
        </p:spPr>
        <p:txBody>
          <a:bodyPr/>
          <a:lstStyle/>
          <a:p>
            <a:fld id="{76EAED52-C9A4-47E5-A296-A9CB99517073}" type="datetimeFigureOut">
              <a:rPr lang="en-US" smtClean="0"/>
              <a:t>10/18/2016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63145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00C16AB-4383-4596-B5D4-B7FDC421B5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532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BDAB18-70FA-4811-A28B-CB7FDE952F60}" type="datetimeFigureOut">
              <a:rPr lang="en-US" smtClean="0"/>
              <a:t>10/18/2016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8EC729-371B-41DF-9A91-1ABA1DEC7A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621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56" r:id="rId12"/>
    <p:sldLayoutId id="2147483757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gif"/><Relationship Id="rId7" Type="http://schemas.openxmlformats.org/officeDocument/2006/relationships/image" Target="../media/image40.jpg"/><Relationship Id="rId12" Type="http://schemas.openxmlformats.org/officeDocument/2006/relationships/image" Target="../media/image4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11" Type="http://schemas.openxmlformats.org/officeDocument/2006/relationships/image" Target="../media/image44.jpeg"/><Relationship Id="rId5" Type="http://schemas.openxmlformats.org/officeDocument/2006/relationships/image" Target="../media/image38.jpeg"/><Relationship Id="rId10" Type="http://schemas.openxmlformats.org/officeDocument/2006/relationships/image" Target="../media/image43.jpeg"/><Relationship Id="rId4" Type="http://schemas.openxmlformats.org/officeDocument/2006/relationships/image" Target="../media/image37.jpg"/><Relationship Id="rId9" Type="http://schemas.openxmlformats.org/officeDocument/2006/relationships/image" Target="../media/image4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6011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870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200400" y="304800"/>
            <a:ext cx="2667000" cy="685800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perspectiveRight"/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bn-IN" sz="4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একক কাজ</a:t>
            </a:r>
            <a:endParaRPr lang="en-US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1400" y="304800"/>
            <a:ext cx="1411230" cy="14302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ounded Rectangle 4"/>
          <p:cNvSpPr/>
          <p:nvPr/>
        </p:nvSpPr>
        <p:spPr>
          <a:xfrm>
            <a:off x="984031" y="2743200"/>
            <a:ext cx="7175937" cy="139065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bn-BD" sz="4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সুষম সার কাকে বলে ?</a:t>
            </a:r>
            <a:endParaRPr lang="en-US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969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6000">
              <a:schemeClr val="bg1"/>
            </a:gs>
            <a:gs pos="98000">
              <a:schemeClr val="accent1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9750" y="3429000"/>
            <a:ext cx="4722549" cy="3200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6200" y="134815"/>
            <a:ext cx="4716687" cy="31349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84510"/>
            <a:ext cx="2414604" cy="32355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339619" y="3770055"/>
            <a:ext cx="3399115" cy="255454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bn-BD" sz="4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সুষম সার ব্যবহারের পূর্বে মাটি পরীক্ষা করা হয়</a:t>
            </a:r>
            <a:endParaRPr lang="en-US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969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ivot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6201" y="104560"/>
            <a:ext cx="8915400" cy="6747934"/>
          </a:xfrm>
          <a:prstGeom prst="roundRect">
            <a:avLst>
              <a:gd name="adj" fmla="val 4662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821" y="3200400"/>
            <a:ext cx="3938954" cy="25294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914401" y="6142969"/>
            <a:ext cx="7391400" cy="49711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bn-BD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উৎপাদন কম হয় অন্য দিকে খরচ বাড়ে কেন ?</a:t>
            </a: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953000" y="3195296"/>
            <a:ext cx="3880838" cy="2529408"/>
            <a:chOff x="296776" y="609600"/>
            <a:chExt cx="4582184" cy="329192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7103" r="12282"/>
            <a:stretch/>
          </p:blipFill>
          <p:spPr>
            <a:xfrm>
              <a:off x="296776" y="609600"/>
              <a:ext cx="2294023" cy="329192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7103" r="12282"/>
            <a:stretch/>
          </p:blipFill>
          <p:spPr>
            <a:xfrm>
              <a:off x="2584937" y="609600"/>
              <a:ext cx="2294023" cy="329192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sp>
        <p:nvSpPr>
          <p:cNvPr id="9" name="TextBox 8"/>
          <p:cNvSpPr txBox="1"/>
          <p:nvPr/>
        </p:nvSpPr>
        <p:spPr>
          <a:xfrm>
            <a:off x="304800" y="2199382"/>
            <a:ext cx="41283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সার ব্যবহারের পরও ফলন কম হওয়ার কারণ ক?</a:t>
            </a: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3349" y="152400"/>
            <a:ext cx="3938954" cy="26211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322170" y="5713440"/>
            <a:ext cx="4128366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RelaxedModerately"/>
              <a:lightRig rig="threePt" dir="t"/>
            </a:scene3d>
          </a:bodyPr>
          <a:lstStyle/>
          <a:p>
            <a:pPr algn="ctr"/>
            <a:r>
              <a:rPr lang="bn-BD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ফসল উৎপাদন কেমন হয়েছে ?</a:t>
            </a: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2928" y="1046200"/>
            <a:ext cx="4445330" cy="584775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bn-BD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সুষম মাত্রায় সার প্রয়োগ না করায়</a:t>
            </a: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006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1" grpId="0"/>
      <p:bldP spid="11" grpId="1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ivot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1274" y="76200"/>
            <a:ext cx="8915400" cy="6619075"/>
          </a:xfrm>
          <a:prstGeom prst="roundRect">
            <a:avLst>
              <a:gd name="adj" fmla="val 4662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132" r="25000" b="12061"/>
          <a:stretch/>
        </p:blipFill>
        <p:spPr>
          <a:xfrm>
            <a:off x="4653359" y="989544"/>
            <a:ext cx="4391302" cy="35062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4534500" y="5128442"/>
            <a:ext cx="4318326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মাটির উর্বরতা নষ্ট হয়েছে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08043" y="4895671"/>
            <a:ext cx="3706757" cy="120032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BD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ফসল চাষে  অনুপযোগী পরিবেশ বা নষ্ট পরিবেশ </a:t>
            </a:r>
            <a:endParaRPr lang="en-US" sz="3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316" y="1040564"/>
            <a:ext cx="4373717" cy="34552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Rectangle 3"/>
          <p:cNvSpPr/>
          <p:nvPr/>
        </p:nvSpPr>
        <p:spPr>
          <a:xfrm>
            <a:off x="5105400" y="253425"/>
            <a:ext cx="36840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কৃষকের মাখায় হাত কেন ? 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21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C9FCB"/>
            </a:gs>
            <a:gs pos="0">
              <a:srgbClr val="F8B049"/>
            </a:gs>
            <a:gs pos="11000">
              <a:srgbClr val="F8B049"/>
            </a:gs>
            <a:gs pos="48000">
              <a:srgbClr val="FEE7F2"/>
            </a:gs>
            <a:gs pos="67000">
              <a:srgbClr val="F952A0"/>
            </a:gs>
            <a:gs pos="100000">
              <a:srgbClr val="C50849"/>
            </a:gs>
            <a:gs pos="92000">
              <a:srgbClr val="B43E85"/>
            </a:gs>
            <a:gs pos="100000">
              <a:srgbClr val="F8B04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562" y="144517"/>
            <a:ext cx="1564728" cy="1043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2209800" y="152400"/>
            <a:ext cx="5486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সুষম সার প্রয়োগ করলে কী হয় ?</a:t>
            </a:r>
            <a:endParaRPr lang="en-US" sz="4000" dirty="0">
              <a:effectLst>
                <a:glow rad="139700">
                  <a:schemeClr val="accent6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0996" y="1670547"/>
            <a:ext cx="3416081" cy="290730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6207"/>
          <a:stretch/>
        </p:blipFill>
        <p:spPr>
          <a:xfrm>
            <a:off x="342754" y="1413640"/>
            <a:ext cx="4229246" cy="34211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ight Arrow 7"/>
          <p:cNvSpPr/>
          <p:nvPr/>
        </p:nvSpPr>
        <p:spPr>
          <a:xfrm flipH="1">
            <a:off x="4152827" y="2779860"/>
            <a:ext cx="1600346" cy="668722"/>
          </a:xfrm>
          <a:prstGeom prst="rightArrow">
            <a:avLst>
              <a:gd name="adj1" fmla="val 50000"/>
              <a:gd name="adj2" fmla="val 83259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34562" y="5616714"/>
            <a:ext cx="81284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মাটিতে পুষ্টি উপাদান যোগ হয় এবং মাটি উর্বর হয়</a:t>
            </a:r>
            <a:endParaRPr lang="en-US" sz="4000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ight Arrow 9"/>
          <p:cNvSpPr/>
          <p:nvPr/>
        </p:nvSpPr>
        <p:spPr>
          <a:xfrm rot="16200000" flipH="1">
            <a:off x="363766" y="4965932"/>
            <a:ext cx="1034923" cy="488074"/>
          </a:xfrm>
          <a:prstGeom prst="rightArrow">
            <a:avLst>
              <a:gd name="adj1" fmla="val 50000"/>
              <a:gd name="adj2" fmla="val 83259"/>
            </a:avLst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0060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18534" y="76200"/>
            <a:ext cx="8881534" cy="6705600"/>
          </a:xfrm>
          <a:prstGeom prst="roundRect">
            <a:avLst>
              <a:gd name="adj" fmla="val 8586"/>
            </a:avLst>
          </a:prstGeom>
          <a:solidFill>
            <a:schemeClr val="bg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3200400" y="304800"/>
            <a:ext cx="2667000" cy="685800"/>
          </a:xfrm>
          <a:prstGeom prst="roundRect">
            <a:avLst>
              <a:gd name="adj" fmla="val 50000"/>
            </a:avLst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perspectiveRight"/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  <a:sp3d extrusionH="57150">
              <a:bevelT w="57150" h="38100" prst="artDeco"/>
            </a:sp3d>
          </a:bodyPr>
          <a:lstStyle/>
          <a:p>
            <a:pPr algn="ctr"/>
            <a:r>
              <a:rPr lang="bn-IN" sz="40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জোড়ায় কাজ</a:t>
            </a:r>
            <a:endParaRPr lang="en-US" sz="4000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09600" y="3048000"/>
            <a:ext cx="8077199" cy="2667000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prstTxWarp prst="textPlain">
              <a:avLst/>
            </a:prstTxWarp>
            <a:sp3d extrusionH="57150">
              <a:bevelT w="38100" h="38100" prst="angle"/>
            </a:sp3d>
          </a:bodyPr>
          <a:lstStyle/>
          <a:p>
            <a:pPr algn="ctr"/>
            <a:r>
              <a:rPr lang="bn-BD" sz="4000" dirty="0" smtClean="0">
                <a:solidFill>
                  <a:sysClr val="windowText" lastClr="0000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সুষম সার ব্যবহারের পূর্বে কী করা উচিত ? সুষম সার ব্যবহারে কী কী উপকার পাওয়া যায় ?</a:t>
            </a:r>
            <a:endParaRPr lang="en-US" sz="4000" dirty="0">
              <a:solidFill>
                <a:sysClr val="windowText" lastClr="0000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586" y="52552"/>
            <a:ext cx="2552700" cy="1790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961990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8000">
              <a:schemeClr val="bg1"/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0346" y="6172200"/>
            <a:ext cx="88117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পরীক্ষা করে </a:t>
            </a:r>
            <a:r>
              <a:rPr lang="bn-BD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মাটির গুনাগুন </a:t>
            </a:r>
            <a:r>
              <a:rPr lang="bn-BD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ও পুষ্টি উপাদান কি পরিমাণে আছে তা জানার জন্য </a:t>
            </a: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7384" y="3218476"/>
            <a:ext cx="3810000" cy="22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819400" y="5626233"/>
            <a:ext cx="37741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মাটি পরীক্ষা করা হচ্ছে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9080"/>
          <a:stretch/>
        </p:blipFill>
        <p:spPr>
          <a:xfrm>
            <a:off x="157655" y="262244"/>
            <a:ext cx="4208494" cy="23653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5349" y="250577"/>
            <a:ext cx="4234071" cy="23770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650376" y="2697155"/>
            <a:ext cx="78432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মাটির নমুনা সংগ্রহ করা হচ্ছে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11783" y="5486400"/>
            <a:ext cx="1501286" cy="60185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perspectiveRigh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bn-BD" sz="4000" dirty="0" smtClean="0">
                <a:ln>
                  <a:solidFill>
                    <a:srgbClr val="00206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কেন ?</a:t>
            </a:r>
            <a:endParaRPr lang="en-US" sz="4000" dirty="0">
              <a:ln>
                <a:solidFill>
                  <a:srgbClr val="002060"/>
                </a:solidFill>
              </a:ln>
              <a:solidFill>
                <a:schemeClr val="accent6">
                  <a:lumMod val="75000"/>
                </a:schemeClr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346" y="3343185"/>
            <a:ext cx="3778254" cy="22348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3859699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8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8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6" grpId="1"/>
      <p:bldP spid="9" grpId="0"/>
      <p:bldP spid="5" grpId="0"/>
      <p:bldP spid="5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phere">
          <a:fgClr>
            <a:schemeClr val="tx2">
              <a:lumMod val="75000"/>
            </a:schemeClr>
          </a:fgClr>
          <a:bgClr>
            <a:srgbClr val="00B0F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5466" y="228600"/>
            <a:ext cx="8864599" cy="6553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 rot="19487991">
            <a:off x="5627440" y="1928219"/>
            <a:ext cx="694339" cy="373168"/>
          </a:xfrm>
          <a:prstGeom prst="right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5858861" y="2819400"/>
            <a:ext cx="694339" cy="373168"/>
          </a:xfrm>
          <a:prstGeom prst="right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 rot="2518725">
            <a:off x="5367761" y="3972889"/>
            <a:ext cx="1028948" cy="380766"/>
          </a:xfrm>
          <a:prstGeom prst="right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 rot="5400000">
            <a:off x="4021529" y="4556614"/>
            <a:ext cx="668484" cy="321126"/>
          </a:xfrm>
          <a:prstGeom prst="right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/>
          <p:cNvSpPr/>
          <p:nvPr/>
        </p:nvSpPr>
        <p:spPr>
          <a:xfrm rot="8205888">
            <a:off x="2619942" y="3972743"/>
            <a:ext cx="780592" cy="381057"/>
          </a:xfrm>
          <a:prstGeom prst="right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 rot="10800000">
            <a:off x="2199978" y="2865747"/>
            <a:ext cx="780592" cy="381057"/>
          </a:xfrm>
          <a:prstGeom prst="right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>
          <a:xfrm rot="13073549">
            <a:off x="2396931" y="1647343"/>
            <a:ext cx="780592" cy="381057"/>
          </a:xfrm>
          <a:prstGeom prst="right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Arrow 18"/>
          <p:cNvSpPr/>
          <p:nvPr/>
        </p:nvSpPr>
        <p:spPr>
          <a:xfrm rot="16200000">
            <a:off x="4013370" y="1320631"/>
            <a:ext cx="751218" cy="395957"/>
          </a:xfrm>
          <a:prstGeom prst="right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91511" y="6172200"/>
            <a:ext cx="8523889" cy="52322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পরীক্ষিত </a:t>
            </a:r>
            <a:r>
              <a:rPr lang="bn-BD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মাটিতে কোন ফসল চাষ </a:t>
            </a:r>
            <a:r>
              <a:rPr lang="bn-BD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করা যাবে ?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7135" y="2393119"/>
            <a:ext cx="798183" cy="11871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4930" y="1243680"/>
            <a:ext cx="752042" cy="1118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9312" y="4098528"/>
            <a:ext cx="798183" cy="11871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7650" y="4937394"/>
            <a:ext cx="798183" cy="11871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8548" y="4159581"/>
            <a:ext cx="798183" cy="11871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0060" y="2579707"/>
            <a:ext cx="798183" cy="11871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9076" y="783461"/>
            <a:ext cx="798183" cy="11871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3653" y="6059"/>
            <a:ext cx="798183" cy="11871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1" name="Group 30"/>
          <p:cNvGrpSpPr/>
          <p:nvPr/>
        </p:nvGrpSpPr>
        <p:grpSpPr>
          <a:xfrm>
            <a:off x="2595377" y="1509040"/>
            <a:ext cx="3639390" cy="3124251"/>
            <a:chOff x="2467318" y="1509040"/>
            <a:chExt cx="4200859" cy="334187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67318" y="1509040"/>
              <a:ext cx="4080244" cy="3341875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30" name="TextBox 29"/>
            <p:cNvSpPr txBox="1"/>
            <p:nvPr/>
          </p:nvSpPr>
          <p:spPr>
            <a:xfrm>
              <a:off x="4419600" y="2433081"/>
              <a:ext cx="2248577" cy="6255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20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পরীক্ষিত মাটি</a:t>
              </a:r>
              <a:endParaRPr lang="en-US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5478" y="2178429"/>
            <a:ext cx="2553803" cy="15544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815" y="621157"/>
            <a:ext cx="2360238" cy="17035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0247" y="-37879"/>
            <a:ext cx="2965225" cy="12682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092" y="445559"/>
            <a:ext cx="2326692" cy="16793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7159" y="2172865"/>
            <a:ext cx="1596127" cy="18202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365" y="3975113"/>
            <a:ext cx="2421421" cy="17477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7581" y="4954136"/>
            <a:ext cx="2396379" cy="12180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816" y="4072912"/>
            <a:ext cx="2249622" cy="16271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961990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phere">
          <a:fgClr>
            <a:schemeClr val="tx2">
              <a:lumMod val="75000"/>
            </a:schemeClr>
          </a:fgClr>
          <a:bgClr>
            <a:srgbClr val="00B0F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5466" y="152400"/>
            <a:ext cx="8864599" cy="6553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5441" y="424306"/>
            <a:ext cx="4699001" cy="2819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749" y="533400"/>
            <a:ext cx="4065459" cy="271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2529115" y="3748442"/>
            <a:ext cx="327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একটি ভিডিও দেখি</a:t>
            </a:r>
            <a:endParaRPr lang="en-US" sz="4000" dirty="0">
              <a:effectLst>
                <a:glow rad="1397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4829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Alternate Process 3"/>
          <p:cNvSpPr/>
          <p:nvPr/>
        </p:nvSpPr>
        <p:spPr>
          <a:xfrm>
            <a:off x="152400" y="152400"/>
            <a:ext cx="8839200" cy="6553200"/>
          </a:xfrm>
          <a:prstGeom prst="flowChartAlternateProcess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3200400" y="304800"/>
            <a:ext cx="2667000" cy="685800"/>
          </a:xfrm>
          <a:prstGeom prst="roundRect">
            <a:avLst>
              <a:gd name="adj" fmla="val 50000"/>
            </a:avLst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perspectiveRight"/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  <a:sp3d extrusionH="57150">
              <a:bevelT w="57150" h="38100" prst="artDeco"/>
            </a:sp3d>
          </a:bodyPr>
          <a:lstStyle/>
          <a:p>
            <a:pPr algn="ctr"/>
            <a:r>
              <a:rPr lang="bn-IN" sz="40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দলগত কাজ</a:t>
            </a:r>
            <a:endParaRPr lang="en-US" sz="4000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1000" y="2285999"/>
            <a:ext cx="8458200" cy="2971801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bn-BD" sz="4000" b="1" cap="none" spc="0" dirty="0" smtClean="0">
                <a:ln w="1905">
                  <a:solidFill>
                    <a:srgbClr val="00B05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পরিমিত সার ব্যবহারের সুফল ও কুফল  সম্পর্কে </a:t>
            </a:r>
          </a:p>
          <a:p>
            <a:pPr algn="ctr"/>
            <a:r>
              <a:rPr lang="bn-BD" sz="4000" b="1" cap="none" spc="0" dirty="0" smtClean="0">
                <a:ln w="1905">
                  <a:solidFill>
                    <a:srgbClr val="00B05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দলীয়ভাবে  একটি প্রতিবেদন তৈরী কর।</a:t>
            </a:r>
            <a:endParaRPr lang="en-US" sz="4000" b="1" cap="none" spc="0" dirty="0">
              <a:ln w="1905">
                <a:solidFill>
                  <a:srgbClr val="00B050"/>
                </a:solidFill>
              </a:ln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96999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3352800"/>
            <a:ext cx="8458200" cy="32766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/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lIns="91440" tIns="45720" rIns="91440" bIns="45720">
            <a:prstTxWarp prst="textTriangleInverted">
              <a:avLst/>
            </a:prstTxWarp>
            <a:spAutoFit/>
            <a:sp3d extrusionH="57150">
              <a:bevelT w="38100" h="38100" prst="angle"/>
            </a:sp3d>
          </a:bodyPr>
          <a:lstStyle/>
          <a:p>
            <a:pPr algn="ctr"/>
            <a:r>
              <a:rPr lang="bn-BD" sz="4000" b="1" dirty="0" smtClean="0">
                <a:ln w="76200">
                  <a:solidFill>
                    <a:schemeClr val="accent3"/>
                  </a:solidFill>
                </a:ln>
                <a:gradFill flip="none" rotWithShape="1">
                  <a:gsLst>
                    <a:gs pos="0">
                      <a:srgbClr val="00B0F0"/>
                    </a:gs>
                    <a:gs pos="23000">
                      <a:schemeClr val="accent2">
                        <a:lumMod val="89000"/>
                      </a:schemeClr>
                    </a:gs>
                    <a:gs pos="69000">
                      <a:srgbClr val="0070C0"/>
                    </a:gs>
                    <a:gs pos="44160">
                      <a:schemeClr val="tx1"/>
                    </a:gs>
                    <a:gs pos="98000">
                      <a:srgbClr val="C00000"/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innerShdw blurRad="114300">
                    <a:prstClr val="black"/>
                  </a:inn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4000" b="1" dirty="0">
              <a:ln w="76200">
                <a:solidFill>
                  <a:schemeClr val="accent3"/>
                </a:solidFill>
              </a:ln>
              <a:gradFill flip="none" rotWithShape="1">
                <a:gsLst>
                  <a:gs pos="0">
                    <a:srgbClr val="00B0F0"/>
                  </a:gs>
                  <a:gs pos="23000">
                    <a:schemeClr val="accent2">
                      <a:lumMod val="89000"/>
                    </a:schemeClr>
                  </a:gs>
                  <a:gs pos="69000">
                    <a:srgbClr val="0070C0"/>
                  </a:gs>
                  <a:gs pos="44160">
                    <a:schemeClr val="tx1"/>
                  </a:gs>
                  <a:gs pos="98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innerShdw blurRad="114300">
                  <a:prstClr val="black"/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124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76200"/>
            <a:ext cx="8839200" cy="6705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3200400" y="152400"/>
            <a:ext cx="2133600" cy="457200"/>
          </a:xfrm>
          <a:prstGeom prst="roundRect">
            <a:avLst>
              <a:gd name="adj" fmla="val 50000"/>
            </a:avLst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perspectiveRight"/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  <a:sp3d extrusionH="57150">
              <a:bevelT w="57150" h="38100" prst="artDeco"/>
            </a:sp3d>
          </a:bodyPr>
          <a:lstStyle/>
          <a:p>
            <a:pPr algn="ctr"/>
            <a:r>
              <a:rPr lang="bn-IN" sz="40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838200"/>
            <a:ext cx="548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মাটিতে সার প্রয়োগের আগে করণীয়-</a:t>
            </a:r>
            <a:endParaRPr lang="en-US" sz="3600" dirty="0"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37034" y="1321236"/>
            <a:ext cx="259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2800" dirty="0" err="1" smtClean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2800" dirty="0" smtClean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BD" sz="2800" dirty="0" smtClean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মাটি পরীক্ষা করা</a:t>
            </a:r>
            <a:endParaRPr lang="en-US" sz="2800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37034" y="1748769"/>
            <a:ext cx="40280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(ii) </a:t>
            </a:r>
            <a:r>
              <a:rPr lang="bn-BD" sz="2800" dirty="0" smtClean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বীজ কেমন ছিল তা জানা</a:t>
            </a:r>
            <a:endParaRPr lang="en-US" sz="2800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37034" y="2294811"/>
            <a:ext cx="55415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(iii) </a:t>
            </a:r>
            <a:r>
              <a:rPr lang="bn-BD" sz="2800" dirty="0" smtClean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জমিতে চাষকৃত পূর্ববর্তী ফসল সম্পর্কে জানা</a:t>
            </a:r>
            <a:endParaRPr lang="en-US" sz="2800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88124" y="2603365"/>
            <a:ext cx="23017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কোনটি সঠিক ?</a:t>
            </a:r>
            <a:endParaRPr lang="en-US" sz="3200" dirty="0"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9600" y="3048000"/>
            <a:ext cx="1912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(ক) </a:t>
            </a:r>
            <a:r>
              <a:rPr lang="en-US" sz="3200" dirty="0" err="1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32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ও </a:t>
            </a:r>
            <a:r>
              <a:rPr lang="en-US" sz="32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ii</a:t>
            </a:r>
            <a:endParaRPr lang="en-US" sz="3200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14600" y="3053255"/>
            <a:ext cx="1912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(খ) </a:t>
            </a:r>
            <a:r>
              <a:rPr lang="en-US" sz="32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3200" dirty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32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ও </a:t>
            </a:r>
            <a:r>
              <a:rPr lang="en-US" sz="32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iii</a:t>
            </a:r>
            <a:endParaRPr lang="en-US" sz="3200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93324" y="3048000"/>
            <a:ext cx="19496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(গ) </a:t>
            </a:r>
            <a:r>
              <a:rPr lang="en-US" sz="3200" dirty="0" err="1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32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bn-BD" sz="32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ও </a:t>
            </a:r>
            <a:r>
              <a:rPr lang="en-US" sz="32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iii</a:t>
            </a:r>
            <a:endParaRPr lang="en-US" sz="3200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66490" y="3053255"/>
            <a:ext cx="23543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(ঘ) </a:t>
            </a:r>
            <a:r>
              <a:rPr lang="en-US" sz="3200" dirty="0" err="1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32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ii </a:t>
            </a:r>
            <a:r>
              <a:rPr lang="bn-BD" sz="32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ও </a:t>
            </a:r>
            <a:r>
              <a:rPr lang="en-US" sz="32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iii</a:t>
            </a:r>
            <a:endParaRPr lang="en-US" sz="3200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7276" y="3581400"/>
            <a:ext cx="40885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জমিতে সুষম সার প্রয়োগে-</a:t>
            </a:r>
            <a:endParaRPr lang="en-US" sz="3600" dirty="0"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37034" y="4201944"/>
            <a:ext cx="3901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2800" dirty="0" err="1" smtClean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2800" dirty="0" smtClean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BD" sz="2800" dirty="0" smtClean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মাটিতে পুষ্টি উপদান যোগ হয়</a:t>
            </a:r>
            <a:endParaRPr lang="en-US" sz="2800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37034" y="4629477"/>
            <a:ext cx="31294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(ii) </a:t>
            </a:r>
            <a:r>
              <a:rPr lang="bn-BD" sz="2800" dirty="0" smtClean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জমির মাটি উর্বর হয়</a:t>
            </a:r>
            <a:endParaRPr lang="en-US" sz="2800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337034" y="5175519"/>
            <a:ext cx="55415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(iii) </a:t>
            </a:r>
            <a:r>
              <a:rPr lang="bn-BD" sz="2800" dirty="0" smtClean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পোকার উৎপাদন বাড়ে</a:t>
            </a:r>
            <a:endParaRPr lang="en-US" sz="2800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88124" y="5484073"/>
            <a:ext cx="23017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কোনটি সঠিক ?</a:t>
            </a:r>
            <a:endParaRPr lang="en-US" sz="3200" dirty="0"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9600" y="5928708"/>
            <a:ext cx="1912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(ক) </a:t>
            </a:r>
            <a:r>
              <a:rPr lang="en-US" sz="3200" dirty="0" err="1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32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ও </a:t>
            </a:r>
            <a:r>
              <a:rPr lang="en-US" sz="32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ii</a:t>
            </a:r>
            <a:endParaRPr lang="en-US" sz="3200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514600" y="5933963"/>
            <a:ext cx="1912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(খ) </a:t>
            </a:r>
            <a:r>
              <a:rPr lang="en-US" sz="3200" dirty="0" err="1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32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ও </a:t>
            </a:r>
            <a:r>
              <a:rPr lang="en-US" sz="32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iii</a:t>
            </a:r>
            <a:endParaRPr lang="en-US" sz="3200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393324" y="5928708"/>
            <a:ext cx="19496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(গ) </a:t>
            </a:r>
            <a:r>
              <a:rPr lang="en-US" sz="32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ii, </a:t>
            </a:r>
            <a:r>
              <a:rPr lang="bn-BD" sz="32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ও </a:t>
            </a:r>
            <a:r>
              <a:rPr lang="en-US" sz="32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iii</a:t>
            </a:r>
            <a:endParaRPr lang="en-US" sz="3200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466490" y="5933963"/>
            <a:ext cx="23543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(ঘ) </a:t>
            </a:r>
            <a:r>
              <a:rPr lang="en-US" sz="3200" dirty="0" err="1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32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ii </a:t>
            </a:r>
            <a:r>
              <a:rPr lang="bn-BD" sz="32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ও </a:t>
            </a:r>
            <a:r>
              <a:rPr lang="en-US" sz="32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iii</a:t>
            </a:r>
            <a:endParaRPr lang="en-US" sz="3200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4441934" y="3127623"/>
            <a:ext cx="457200" cy="4572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701566" y="6019800"/>
            <a:ext cx="457200" cy="4572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0060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"/>
                            </p:stCondLst>
                            <p:childTnLst>
                              <p:par>
                                <p:cTn id="92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30" grpId="0" animBg="1"/>
      <p:bldP spid="3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90600" y="533400"/>
            <a:ext cx="7162800" cy="2671465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perspectiveRight"/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lIns="91440" tIns="45720" rIns="91440" bIns="45720">
            <a:prstTxWarp prst="textPlain">
              <a:avLst/>
            </a:prstTxWarp>
            <a:spAutoFit/>
            <a:sp3d extrusionH="57150">
              <a:bevelT w="82550" h="38100" prst="coolSlant"/>
            </a:sp3d>
          </a:bodyPr>
          <a:lstStyle/>
          <a:p>
            <a:pPr algn="ctr"/>
            <a:r>
              <a:rPr lang="bn-IN" sz="5400" b="1" cap="none" spc="0" dirty="0" smtClean="0">
                <a:ln w="9525" cap="rnd" cmpd="thinThick">
                  <a:gradFill flip="none" rotWithShape="1">
                    <a:gsLst>
                      <a:gs pos="0">
                        <a:srgbClr val="FFFF00"/>
                      </a:gs>
                      <a:gs pos="66876">
                        <a:schemeClr val="accent4">
                          <a:lumMod val="75000"/>
                        </a:schemeClr>
                      </a:gs>
                      <a:gs pos="48000">
                        <a:schemeClr val="accent2">
                          <a:lumMod val="97000"/>
                          <a:lumOff val="3000"/>
                        </a:schemeClr>
                      </a:gs>
                      <a:gs pos="100000">
                        <a:schemeClr val="accent2">
                          <a:lumMod val="60000"/>
                          <a:lumOff val="40000"/>
                        </a:schemeClr>
                      </a:gs>
                    </a:gsLst>
                    <a:lin ang="16200000" scaled="1"/>
                    <a:tileRect/>
                  </a:gradFill>
                  <a:prstDash val="solid"/>
                </a:ln>
                <a:gradFill flip="none" rotWithShape="1">
                  <a:gsLst>
                    <a:gs pos="78554">
                      <a:srgbClr val="F53FDB"/>
                    </a:gs>
                    <a:gs pos="65576">
                      <a:srgbClr val="FFC000"/>
                    </a:gs>
                    <a:gs pos="0">
                      <a:srgbClr val="FFFF00"/>
                    </a:gs>
                    <a:gs pos="48000">
                      <a:srgbClr val="F53FDB"/>
                    </a:gs>
                    <a:gs pos="100000">
                      <a:schemeClr val="accent6">
                        <a:lumMod val="60000"/>
                        <a:lumOff val="40000"/>
                      </a:schemeClr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5400" b="1" cap="none" spc="0" dirty="0">
              <a:ln w="9525" cap="rnd" cmpd="thinThick">
                <a:gradFill flip="none" rotWithShape="1">
                  <a:gsLst>
                    <a:gs pos="0">
                      <a:srgbClr val="FFFF00"/>
                    </a:gs>
                    <a:gs pos="66876">
                      <a:schemeClr val="accent4">
                        <a:lumMod val="75000"/>
                      </a:schemeClr>
                    </a:gs>
                    <a:gs pos="48000">
                      <a:schemeClr val="accent2">
                        <a:lumMod val="97000"/>
                        <a:lumOff val="3000"/>
                      </a:schemeClr>
                    </a:gs>
                    <a:gs pos="100000">
                      <a:schemeClr val="accent2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  <a:prstDash val="solid"/>
              </a:ln>
              <a:gradFill flip="none" rotWithShape="1">
                <a:gsLst>
                  <a:gs pos="78554">
                    <a:srgbClr val="F53FDB"/>
                  </a:gs>
                  <a:gs pos="65576">
                    <a:srgbClr val="FFC000"/>
                  </a:gs>
                  <a:gs pos="0">
                    <a:srgbClr val="FFFF00"/>
                  </a:gs>
                  <a:gs pos="48000">
                    <a:srgbClr val="F53FDB"/>
                  </a:gs>
                  <a:gs pos="100000">
                    <a:schemeClr val="accent6">
                      <a:lumMod val="60000"/>
                      <a:lumOff val="40000"/>
                    </a:schemeClr>
                  </a:gs>
                </a:gsLst>
                <a:path path="rect">
                  <a:fillToRect l="100000" t="100000"/>
                </a:path>
                <a:tileRect r="-100000" b="-100000"/>
              </a:gra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006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6400" y="533400"/>
            <a:ext cx="6096000" cy="45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860681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124" t="18921"/>
          <a:stretch/>
        </p:blipFill>
        <p:spPr>
          <a:xfrm>
            <a:off x="724050" y="633046"/>
            <a:ext cx="3601869" cy="20969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516" t="26471"/>
          <a:stretch/>
        </p:blipFill>
        <p:spPr>
          <a:xfrm>
            <a:off x="4893787" y="633046"/>
            <a:ext cx="3601869" cy="20969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3355"/>
          <a:stretch/>
        </p:blipFill>
        <p:spPr>
          <a:xfrm>
            <a:off x="482812" y="3772406"/>
            <a:ext cx="3843107" cy="21711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6486" y="3772406"/>
            <a:ext cx="3496468" cy="21711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Oval 6"/>
          <p:cNvSpPr/>
          <p:nvPr/>
        </p:nvSpPr>
        <p:spPr>
          <a:xfrm>
            <a:off x="5562600" y="5067300"/>
            <a:ext cx="990600" cy="838200"/>
          </a:xfrm>
          <a:prstGeom prst="ellipse">
            <a:avLst/>
          </a:prstGeom>
          <a:noFill/>
          <a:ln w="571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0060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609600" y="1776046"/>
            <a:ext cx="7848600" cy="3276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bn-IN" sz="40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জমিতে সার প্রয়োগ</a:t>
            </a:r>
            <a:endParaRPr lang="en-US" sz="40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969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7000">
              <a:schemeClr val="bg1">
                <a:lumMod val="95000"/>
              </a:schemeClr>
            </a:gs>
            <a:gs pos="95000">
              <a:schemeClr val="bg1"/>
            </a:gs>
            <a:gs pos="100000">
              <a:schemeClr val="accent5">
                <a:lumMod val="75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14400" y="685800"/>
            <a:ext cx="5181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4000" b="1" i="1" u="sng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 শেষে শিক্ষার্থীরা </a:t>
            </a:r>
            <a:r>
              <a:rPr lang="bn-IN" sz="4000" b="1" i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.............</a:t>
            </a:r>
            <a:endParaRPr lang="en-US" sz="4000" b="1" i="1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3400" y="1836964"/>
            <a:ext cx="8153400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IN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 panose="05000000000000000000" pitchFamily="2" charset="2"/>
              </a:rPr>
              <a:t></a:t>
            </a:r>
            <a:r>
              <a:rPr lang="bn-BD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sym typeface="Wingdings" panose="05000000000000000000" pitchFamily="2" charset="2"/>
              </a:rPr>
              <a:t>  </a:t>
            </a:r>
            <a:r>
              <a:rPr lang="bn-IN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সুষম সার ক</a:t>
            </a:r>
            <a:r>
              <a:rPr lang="bn-BD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ী</a:t>
            </a:r>
            <a:r>
              <a:rPr lang="bn-IN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তা বলতে পারবে।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3400" y="2980872"/>
            <a:ext cx="8153400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^"/>
            </a:pPr>
            <a:r>
              <a:rPr lang="bn-IN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	মাটিতে সার ব্যবহারের আগে করণীয় ক</a:t>
            </a:r>
            <a:r>
              <a:rPr lang="bn-BD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ী</a:t>
            </a:r>
            <a:r>
              <a:rPr lang="bn-IN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তা </a:t>
            </a:r>
            <a:r>
              <a:rPr lang="bn-BD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	</a:t>
            </a:r>
            <a:r>
              <a:rPr lang="bn-IN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বর্ণনা করতে পারবে।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3400" y="4713119"/>
            <a:ext cx="8153400" cy="13234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^"/>
            </a:pPr>
            <a:r>
              <a:rPr lang="bn-IN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	পরিমিত সার ব্যবহারের সুফল ও কুফল ব্যাখ্যা </a:t>
            </a:r>
            <a:r>
              <a:rPr lang="bn-BD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bn-IN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করতে পারবে।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199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7000">
              <a:schemeClr val="bg1">
                <a:lumMod val="95000"/>
              </a:schemeClr>
            </a:gs>
            <a:gs pos="95000">
              <a:schemeClr val="bg1"/>
            </a:gs>
            <a:gs pos="100000">
              <a:srgbClr val="92D050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496" r="5338"/>
          <a:stretch/>
        </p:blipFill>
        <p:spPr>
          <a:xfrm>
            <a:off x="2898775" y="834318"/>
            <a:ext cx="3346450" cy="1905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TextBox 12"/>
          <p:cNvSpPr txBox="1"/>
          <p:nvPr/>
        </p:nvSpPr>
        <p:spPr>
          <a:xfrm>
            <a:off x="2362200" y="130314"/>
            <a:ext cx="441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ছবিতে তোমরা কি দেখছ ?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48000" y="2667000"/>
            <a:ext cx="3124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মানুষের খাদ্য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621524" y="3276600"/>
            <a:ext cx="8229600" cy="2743200"/>
            <a:chOff x="233622" y="875458"/>
            <a:chExt cx="7647543" cy="2522035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55383" y="936486"/>
              <a:ext cx="2441543" cy="244154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59130" y="875458"/>
              <a:ext cx="2522035" cy="2522035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6751" r="19689"/>
            <a:stretch/>
          </p:blipFill>
          <p:spPr>
            <a:xfrm>
              <a:off x="233622" y="875458"/>
              <a:ext cx="2543228" cy="2522035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sp>
        <p:nvSpPr>
          <p:cNvPr id="9" name="TextBox 8"/>
          <p:cNvSpPr txBox="1"/>
          <p:nvPr/>
        </p:nvSpPr>
        <p:spPr>
          <a:xfrm>
            <a:off x="3197670" y="6197025"/>
            <a:ext cx="2693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ফসলের খাদ্য কি?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874" y="834318"/>
            <a:ext cx="8658726" cy="53743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6" name="TextBox 15"/>
          <p:cNvSpPr txBox="1"/>
          <p:nvPr/>
        </p:nvSpPr>
        <p:spPr>
          <a:xfrm>
            <a:off x="3469859" y="6245927"/>
            <a:ext cx="2280482" cy="48696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bn-BD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সার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19903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4" grpId="0"/>
      <p:bldP spid="14" grpId="1"/>
      <p:bldP spid="9" grpId="0"/>
      <p:bldP spid="9" grpId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803983" y="762000"/>
            <a:ext cx="753603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4000" cap="none" spc="0" dirty="0" smtClean="0">
                <a:ln w="9525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শিক্ষার্থীরা..</a:t>
            </a:r>
          </a:p>
          <a:p>
            <a:pPr algn="ctr"/>
            <a:r>
              <a:rPr lang="bn-IN" sz="4000" cap="none" spc="0" dirty="0" smtClean="0">
                <a:ln w="9525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ভিডিওটি </a:t>
            </a:r>
            <a:r>
              <a:rPr lang="bn-BD" sz="4000" cap="none" spc="0" dirty="0" smtClean="0">
                <a:ln w="9525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দেখলে সুষম সার কী তা বলতে পারবে</a:t>
            </a:r>
            <a:endParaRPr lang="en-US" sz="4000" cap="none" spc="0" dirty="0">
              <a:ln w="9525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0060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evel 1"/>
          <p:cNvSpPr/>
          <p:nvPr/>
        </p:nvSpPr>
        <p:spPr>
          <a:xfrm>
            <a:off x="152400" y="152400"/>
            <a:ext cx="8839200" cy="6553200"/>
          </a:xfrm>
          <a:prstGeom prst="bevel">
            <a:avLst>
              <a:gd name="adj" fmla="val 2871"/>
            </a:avLst>
          </a:prstGeom>
          <a:solidFill>
            <a:schemeClr val="accent3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970" y="440323"/>
            <a:ext cx="3897630" cy="2514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533400" y="2954923"/>
            <a:ext cx="396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বেশী মাত্রায় সার প্রয়োগ করা হচ্ছে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2986" y="457200"/>
            <a:ext cx="3829340" cy="2514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Rectangle 8"/>
          <p:cNvSpPr/>
          <p:nvPr/>
        </p:nvSpPr>
        <p:spPr>
          <a:xfrm>
            <a:off x="4613559" y="381000"/>
            <a:ext cx="437804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bn-BD" sz="280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কৃষকের মন খারাপ কেন</a:t>
            </a:r>
            <a:r>
              <a:rPr lang="en-US" sz="280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2800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50800" algn="tl" rotWithShape="0">
                  <a:srgbClr val="000000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637968" y="2971800"/>
            <a:ext cx="25154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ফসলের উৎপাদন কম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34783" y="3571220"/>
            <a:ext cx="8252017" cy="2829580"/>
          </a:xfrm>
          <a:prstGeom prst="rect">
            <a:avLst/>
          </a:prstGeom>
          <a:noFill/>
        </p:spPr>
      </p:sp>
      <p:sp>
        <p:nvSpPr>
          <p:cNvPr id="12" name="Freeform 11"/>
          <p:cNvSpPr/>
          <p:nvPr/>
        </p:nvSpPr>
        <p:spPr>
          <a:xfrm>
            <a:off x="3305905" y="4614306"/>
            <a:ext cx="2509771" cy="743406"/>
          </a:xfrm>
          <a:custGeom>
            <a:avLst/>
            <a:gdLst>
              <a:gd name="connsiteX0" fmla="*/ 0 w 2509771"/>
              <a:gd name="connsiteY0" fmla="*/ 371703 h 743406"/>
              <a:gd name="connsiteX1" fmla="*/ 1254886 w 2509771"/>
              <a:gd name="connsiteY1" fmla="*/ 0 h 743406"/>
              <a:gd name="connsiteX2" fmla="*/ 2509772 w 2509771"/>
              <a:gd name="connsiteY2" fmla="*/ 371703 h 743406"/>
              <a:gd name="connsiteX3" fmla="*/ 1254886 w 2509771"/>
              <a:gd name="connsiteY3" fmla="*/ 743406 h 743406"/>
              <a:gd name="connsiteX4" fmla="*/ 0 w 2509771"/>
              <a:gd name="connsiteY4" fmla="*/ 371703 h 743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9771" h="743406">
                <a:moveTo>
                  <a:pt x="0" y="371703"/>
                </a:moveTo>
                <a:cubicBezTo>
                  <a:pt x="0" y="166417"/>
                  <a:pt x="561832" y="0"/>
                  <a:pt x="1254886" y="0"/>
                </a:cubicBezTo>
                <a:cubicBezTo>
                  <a:pt x="1947940" y="0"/>
                  <a:pt x="2509772" y="166417"/>
                  <a:pt x="2509772" y="371703"/>
                </a:cubicBezTo>
                <a:cubicBezTo>
                  <a:pt x="2509772" y="576989"/>
                  <a:pt x="1947940" y="743406"/>
                  <a:pt x="1254886" y="743406"/>
                </a:cubicBezTo>
                <a:cubicBezTo>
                  <a:pt x="561832" y="743406"/>
                  <a:pt x="0" y="576989"/>
                  <a:pt x="0" y="37170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98027" tIns="139349" rIns="398027" bIns="139349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BD" sz="2400" b="0" kern="1200" cap="none" spc="0" dirty="0" smtClean="0">
                <a:ln w="0"/>
                <a:solidFill>
                  <a:schemeClr val="tx1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অধিক উৎপাদন</a:t>
            </a:r>
            <a:endParaRPr lang="en-US" sz="2400" b="0" kern="1200" cap="none" spc="0" dirty="0">
              <a:ln w="0"/>
              <a:solidFill>
                <a:schemeClr val="tx1"/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Freeform 12"/>
          <p:cNvSpPr/>
          <p:nvPr/>
        </p:nvSpPr>
        <p:spPr>
          <a:xfrm rot="16200000">
            <a:off x="4481883" y="4343511"/>
            <a:ext cx="157815" cy="252758"/>
          </a:xfrm>
          <a:custGeom>
            <a:avLst/>
            <a:gdLst>
              <a:gd name="connsiteX0" fmla="*/ 0 w 157815"/>
              <a:gd name="connsiteY0" fmla="*/ 50552 h 252758"/>
              <a:gd name="connsiteX1" fmla="*/ 78908 w 157815"/>
              <a:gd name="connsiteY1" fmla="*/ 50552 h 252758"/>
              <a:gd name="connsiteX2" fmla="*/ 78908 w 157815"/>
              <a:gd name="connsiteY2" fmla="*/ 0 h 252758"/>
              <a:gd name="connsiteX3" fmla="*/ 157815 w 157815"/>
              <a:gd name="connsiteY3" fmla="*/ 126379 h 252758"/>
              <a:gd name="connsiteX4" fmla="*/ 78908 w 157815"/>
              <a:gd name="connsiteY4" fmla="*/ 252758 h 252758"/>
              <a:gd name="connsiteX5" fmla="*/ 78908 w 157815"/>
              <a:gd name="connsiteY5" fmla="*/ 202206 h 252758"/>
              <a:gd name="connsiteX6" fmla="*/ 0 w 157815"/>
              <a:gd name="connsiteY6" fmla="*/ 202206 h 252758"/>
              <a:gd name="connsiteX7" fmla="*/ 0 w 157815"/>
              <a:gd name="connsiteY7" fmla="*/ 50552 h 252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7815" h="252758">
                <a:moveTo>
                  <a:pt x="0" y="50552"/>
                </a:moveTo>
                <a:lnTo>
                  <a:pt x="78908" y="50552"/>
                </a:lnTo>
                <a:lnTo>
                  <a:pt x="78908" y="0"/>
                </a:lnTo>
                <a:lnTo>
                  <a:pt x="157815" y="126379"/>
                </a:lnTo>
                <a:lnTo>
                  <a:pt x="78908" y="252758"/>
                </a:lnTo>
                <a:lnTo>
                  <a:pt x="78908" y="202206"/>
                </a:lnTo>
                <a:lnTo>
                  <a:pt x="0" y="202206"/>
                </a:lnTo>
                <a:lnTo>
                  <a:pt x="0" y="50552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z="-80000" prstMaterial="plastic">
            <a:bevelT w="50800" h="50800"/>
            <a:bevelB w="25400" h="25400" prst="angle"/>
          </a:sp3d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3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-1" tIns="50552" rIns="47344" bIns="50551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100" kern="120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2467707" y="3573135"/>
            <a:ext cx="4186168" cy="743406"/>
          </a:xfrm>
          <a:custGeom>
            <a:avLst/>
            <a:gdLst>
              <a:gd name="connsiteX0" fmla="*/ 0 w 4186168"/>
              <a:gd name="connsiteY0" fmla="*/ 371703 h 743406"/>
              <a:gd name="connsiteX1" fmla="*/ 2093084 w 4186168"/>
              <a:gd name="connsiteY1" fmla="*/ 0 h 743406"/>
              <a:gd name="connsiteX2" fmla="*/ 4186168 w 4186168"/>
              <a:gd name="connsiteY2" fmla="*/ 371703 h 743406"/>
              <a:gd name="connsiteX3" fmla="*/ 2093084 w 4186168"/>
              <a:gd name="connsiteY3" fmla="*/ 743406 h 743406"/>
              <a:gd name="connsiteX4" fmla="*/ 0 w 4186168"/>
              <a:gd name="connsiteY4" fmla="*/ 371703 h 743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6168" h="743406">
                <a:moveTo>
                  <a:pt x="0" y="371703"/>
                </a:moveTo>
                <a:cubicBezTo>
                  <a:pt x="0" y="166417"/>
                  <a:pt x="937106" y="0"/>
                  <a:pt x="2093084" y="0"/>
                </a:cubicBezTo>
                <a:cubicBezTo>
                  <a:pt x="3249062" y="0"/>
                  <a:pt x="4186168" y="166417"/>
                  <a:pt x="4186168" y="371703"/>
                </a:cubicBezTo>
                <a:cubicBezTo>
                  <a:pt x="4186168" y="576989"/>
                  <a:pt x="3249062" y="743406"/>
                  <a:pt x="2093084" y="743406"/>
                </a:cubicBezTo>
                <a:cubicBezTo>
                  <a:pt x="937106" y="743406"/>
                  <a:pt x="0" y="576989"/>
                  <a:pt x="0" y="37170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44800" tIns="140619" rIns="644800" bIns="140619" numCol="1" spcCol="1270" anchor="ctr" anchorCtr="0">
            <a:noAutofit/>
          </a:bodyPr>
          <a:lstStyle/>
          <a:p>
            <a:pPr lvl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BD" sz="2500" kern="1200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মাটি পরীক্ষা করা</a:t>
            </a:r>
            <a:endParaRPr lang="en-US" sz="2500" kern="1200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Freeform 14"/>
          <p:cNvSpPr/>
          <p:nvPr/>
        </p:nvSpPr>
        <p:spPr>
          <a:xfrm rot="5202678">
            <a:off x="4510936" y="5376658"/>
            <a:ext cx="159129" cy="252758"/>
          </a:xfrm>
          <a:custGeom>
            <a:avLst/>
            <a:gdLst>
              <a:gd name="connsiteX0" fmla="*/ 0 w 159129"/>
              <a:gd name="connsiteY0" fmla="*/ 50552 h 252758"/>
              <a:gd name="connsiteX1" fmla="*/ 79565 w 159129"/>
              <a:gd name="connsiteY1" fmla="*/ 50552 h 252758"/>
              <a:gd name="connsiteX2" fmla="*/ 79565 w 159129"/>
              <a:gd name="connsiteY2" fmla="*/ 0 h 252758"/>
              <a:gd name="connsiteX3" fmla="*/ 159129 w 159129"/>
              <a:gd name="connsiteY3" fmla="*/ 126379 h 252758"/>
              <a:gd name="connsiteX4" fmla="*/ 79565 w 159129"/>
              <a:gd name="connsiteY4" fmla="*/ 252758 h 252758"/>
              <a:gd name="connsiteX5" fmla="*/ 79565 w 159129"/>
              <a:gd name="connsiteY5" fmla="*/ 202206 h 252758"/>
              <a:gd name="connsiteX6" fmla="*/ 0 w 159129"/>
              <a:gd name="connsiteY6" fmla="*/ 202206 h 252758"/>
              <a:gd name="connsiteX7" fmla="*/ 0 w 159129"/>
              <a:gd name="connsiteY7" fmla="*/ 50552 h 252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9129" h="252758">
                <a:moveTo>
                  <a:pt x="0" y="50552"/>
                </a:moveTo>
                <a:lnTo>
                  <a:pt x="79565" y="50552"/>
                </a:lnTo>
                <a:lnTo>
                  <a:pt x="79565" y="0"/>
                </a:lnTo>
                <a:lnTo>
                  <a:pt x="159129" y="126379"/>
                </a:lnTo>
                <a:lnTo>
                  <a:pt x="79565" y="252758"/>
                </a:lnTo>
                <a:lnTo>
                  <a:pt x="79565" y="202206"/>
                </a:lnTo>
                <a:lnTo>
                  <a:pt x="0" y="202206"/>
                </a:lnTo>
                <a:lnTo>
                  <a:pt x="0" y="50552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z="-80000" prstMaterial="plastic">
            <a:bevelT w="50800" h="50800"/>
            <a:bevelB w="25400" h="25400" prst="angle"/>
          </a:sp3d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3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-1" tIns="50551" rIns="47739" bIns="50552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100" kern="120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2282781" y="5657393"/>
            <a:ext cx="4675894" cy="743406"/>
          </a:xfrm>
          <a:custGeom>
            <a:avLst/>
            <a:gdLst>
              <a:gd name="connsiteX0" fmla="*/ 0 w 4675894"/>
              <a:gd name="connsiteY0" fmla="*/ 371703 h 743406"/>
              <a:gd name="connsiteX1" fmla="*/ 2337947 w 4675894"/>
              <a:gd name="connsiteY1" fmla="*/ 0 h 743406"/>
              <a:gd name="connsiteX2" fmla="*/ 4675894 w 4675894"/>
              <a:gd name="connsiteY2" fmla="*/ 371703 h 743406"/>
              <a:gd name="connsiteX3" fmla="*/ 2337947 w 4675894"/>
              <a:gd name="connsiteY3" fmla="*/ 743406 h 743406"/>
              <a:gd name="connsiteX4" fmla="*/ 0 w 4675894"/>
              <a:gd name="connsiteY4" fmla="*/ 371703 h 743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75894" h="743406">
                <a:moveTo>
                  <a:pt x="0" y="371703"/>
                </a:moveTo>
                <a:cubicBezTo>
                  <a:pt x="0" y="166417"/>
                  <a:pt x="1046735" y="0"/>
                  <a:pt x="2337947" y="0"/>
                </a:cubicBezTo>
                <a:cubicBezTo>
                  <a:pt x="3629159" y="0"/>
                  <a:pt x="4675894" y="166417"/>
                  <a:pt x="4675894" y="371703"/>
                </a:cubicBezTo>
                <a:cubicBezTo>
                  <a:pt x="4675894" y="576989"/>
                  <a:pt x="3629159" y="743406"/>
                  <a:pt x="2337947" y="743406"/>
                </a:cubicBezTo>
                <a:cubicBezTo>
                  <a:pt x="1046735" y="743406"/>
                  <a:pt x="0" y="576989"/>
                  <a:pt x="0" y="371703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16519" tIns="140619" rIns="716519" bIns="140619" numCol="1" spcCol="1270" anchor="ctr" anchorCtr="0">
            <a:noAutofit/>
          </a:bodyPr>
          <a:lstStyle/>
          <a:p>
            <a:pPr lvl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BD" sz="2500" kern="1200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পরিমিত মাত্রায় সার প্রয়োগ করা</a:t>
            </a:r>
            <a:endParaRPr lang="en-US" sz="2500" kern="1200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2526" t="46457" r="3925" b="12205"/>
          <a:stretch/>
        </p:blipFill>
        <p:spPr>
          <a:xfrm>
            <a:off x="4371272" y="5671276"/>
            <a:ext cx="429328" cy="65332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2526" t="46457" r="3925" b="12205"/>
          <a:stretch/>
        </p:blipFill>
        <p:spPr>
          <a:xfrm>
            <a:off x="4346126" y="3666891"/>
            <a:ext cx="429328" cy="653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19903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7" grpId="0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782</TotalTime>
  <Words>578</Words>
  <Application>Microsoft Office PowerPoint</Application>
  <PresentationFormat>On-screen Show (4:3)</PresentationFormat>
  <Paragraphs>91</Paragraphs>
  <Slides>21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HDOfficeLightV0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</dc:creator>
  <cp:lastModifiedBy>User</cp:lastModifiedBy>
  <cp:revision>174</cp:revision>
  <dcterms:created xsi:type="dcterms:W3CDTF">2015-06-01T12:33:48Z</dcterms:created>
  <dcterms:modified xsi:type="dcterms:W3CDTF">2016-10-18T06:58:03Z</dcterms:modified>
</cp:coreProperties>
</file>